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1395F-1C17-48D4-88A2-6110625B4FA3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5E4E7-5125-413D-98CE-8071D2051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58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006FB-A29F-41A3-8EF8-67FE242EAA6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47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D10-F438-4D87-A38F-9EA42616010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1162-FD3A-4BE2-8F11-A429EDC0D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60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D10-F438-4D87-A38F-9EA42616010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1162-FD3A-4BE2-8F11-A429EDC0D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36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D10-F438-4D87-A38F-9EA42616010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1162-FD3A-4BE2-8F11-A429EDC0D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566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1"/>
            <a:ext cx="9906000" cy="790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6560356"/>
            <a:ext cx="9906000" cy="29764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173" y="124215"/>
            <a:ext cx="1773161" cy="45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2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D10-F438-4D87-A38F-9EA42616010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1162-FD3A-4BE2-8F11-A429EDC0D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76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D10-F438-4D87-A38F-9EA42616010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1162-FD3A-4BE2-8F11-A429EDC0D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68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D10-F438-4D87-A38F-9EA42616010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1162-FD3A-4BE2-8F11-A429EDC0D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03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D10-F438-4D87-A38F-9EA42616010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1162-FD3A-4BE2-8F11-A429EDC0D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28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D10-F438-4D87-A38F-9EA42616010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1162-FD3A-4BE2-8F11-A429EDC0D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94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D10-F438-4D87-A38F-9EA42616010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1162-FD3A-4BE2-8F11-A429EDC0D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72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D10-F438-4D87-A38F-9EA42616010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1162-FD3A-4BE2-8F11-A429EDC0D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82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7D10-F438-4D87-A38F-9EA42616010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1162-FD3A-4BE2-8F11-A429EDC0D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2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97D10-F438-4D87-A38F-9EA42616010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91162-FD3A-4BE2-8F11-A429EDC0D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4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422033" y="877194"/>
            <a:ext cx="9343507" cy="4502710"/>
            <a:chOff x="422033" y="877194"/>
            <a:chExt cx="9343507" cy="4502710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279" y="1058679"/>
              <a:ext cx="916075" cy="916075"/>
            </a:xfrm>
            <a:prstGeom prst="rect">
              <a:avLst/>
            </a:prstGeom>
          </p:spPr>
        </p:pic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7649" y="1035691"/>
              <a:ext cx="934567" cy="934567"/>
            </a:xfrm>
            <a:prstGeom prst="rect">
              <a:avLst/>
            </a:prstGeom>
          </p:spPr>
        </p:pic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528" y="3728819"/>
              <a:ext cx="1003574" cy="1003574"/>
            </a:xfrm>
            <a:prstGeom prst="rect">
              <a:avLst/>
            </a:prstGeom>
          </p:spPr>
        </p:pic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0559" y="3809848"/>
              <a:ext cx="922388" cy="922388"/>
            </a:xfrm>
            <a:prstGeom prst="rect">
              <a:avLst/>
            </a:prstGeom>
          </p:spPr>
        </p:pic>
        <p:sp>
          <p:nvSpPr>
            <p:cNvPr id="180" name="正方形/長方形 179"/>
            <p:cNvSpPr/>
            <p:nvPr/>
          </p:nvSpPr>
          <p:spPr bwMode="auto">
            <a:xfrm>
              <a:off x="430401" y="877194"/>
              <a:ext cx="9199924" cy="4456009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6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1" name="右矢印 180"/>
            <p:cNvSpPr/>
            <p:nvPr/>
          </p:nvSpPr>
          <p:spPr bwMode="auto">
            <a:xfrm>
              <a:off x="574323" y="4993451"/>
              <a:ext cx="5775402" cy="259003"/>
            </a:xfrm>
            <a:prstGeom prst="rightArrow">
              <a:avLst>
                <a:gd name="adj1" fmla="val 50000"/>
                <a:gd name="adj2" fmla="val 66844"/>
              </a:avLst>
            </a:prstGeom>
            <a:gradFill flip="none" rotWithShape="1">
              <a:gsLst>
                <a:gs pos="0">
                  <a:srgbClr val="FF6600"/>
                </a:gs>
                <a:gs pos="72000">
                  <a:srgbClr val="FFC000"/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66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2" name="右矢印 181"/>
            <p:cNvSpPr/>
            <p:nvPr/>
          </p:nvSpPr>
          <p:spPr bwMode="auto">
            <a:xfrm rot="16200000">
              <a:off x="-1337203" y="2886837"/>
              <a:ext cx="4055716" cy="232659"/>
            </a:xfrm>
            <a:prstGeom prst="rightArrow">
              <a:avLst>
                <a:gd name="adj1" fmla="val 50000"/>
                <a:gd name="adj2" fmla="val 66844"/>
              </a:avLst>
            </a:prstGeom>
            <a:gradFill>
              <a:gsLst>
                <a:gs pos="0">
                  <a:srgbClr val="FF6600"/>
                </a:gs>
                <a:gs pos="72000">
                  <a:srgbClr val="FFC000"/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lin ang="108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6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83" name="直線コネクタ 182"/>
            <p:cNvCxnSpPr/>
            <p:nvPr/>
          </p:nvCxnSpPr>
          <p:spPr>
            <a:xfrm>
              <a:off x="891467" y="1755093"/>
              <a:ext cx="8527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コネクタ 183"/>
            <p:cNvCxnSpPr/>
            <p:nvPr/>
          </p:nvCxnSpPr>
          <p:spPr>
            <a:xfrm flipV="1">
              <a:off x="858086" y="2541202"/>
              <a:ext cx="8560749" cy="75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コネクタ 184"/>
            <p:cNvCxnSpPr/>
            <p:nvPr/>
          </p:nvCxnSpPr>
          <p:spPr>
            <a:xfrm>
              <a:off x="891467" y="3317520"/>
              <a:ext cx="8527368" cy="108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コネクタ 185"/>
            <p:cNvCxnSpPr/>
            <p:nvPr/>
          </p:nvCxnSpPr>
          <p:spPr>
            <a:xfrm>
              <a:off x="891467" y="4110356"/>
              <a:ext cx="852736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コネクタ 186"/>
            <p:cNvCxnSpPr/>
            <p:nvPr/>
          </p:nvCxnSpPr>
          <p:spPr>
            <a:xfrm>
              <a:off x="844058" y="4915707"/>
              <a:ext cx="85607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グループ化 187"/>
            <p:cNvGrpSpPr/>
            <p:nvPr/>
          </p:nvGrpSpPr>
          <p:grpSpPr>
            <a:xfrm>
              <a:off x="8207995" y="1177103"/>
              <a:ext cx="1316292" cy="584775"/>
              <a:chOff x="5427411" y="6327052"/>
              <a:chExt cx="1316292" cy="584775"/>
            </a:xfrm>
          </p:grpSpPr>
          <p:grpSp>
            <p:nvGrpSpPr>
              <p:cNvPr id="189" name="グループ化 38"/>
              <p:cNvGrpSpPr>
                <a:grpSpLocks/>
              </p:cNvGrpSpPr>
              <p:nvPr/>
            </p:nvGrpSpPr>
            <p:grpSpPr bwMode="auto">
              <a:xfrm>
                <a:off x="5547513" y="6327052"/>
                <a:ext cx="1196190" cy="584775"/>
                <a:chOff x="4558591" y="4235604"/>
                <a:chExt cx="1196182" cy="585897"/>
              </a:xfrm>
            </p:grpSpPr>
            <p:sp>
              <p:nvSpPr>
                <p:cNvPr id="19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558591" y="4235604"/>
                  <a:ext cx="910821" cy="5858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en-US" altLang="ja-JP" sz="3200" spc="-150" dirty="0" smtClean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160</a:t>
                  </a:r>
                  <a:endParaRPr lang="ja-JP" altLang="en-US" sz="3200" spc="-15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192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390573" y="4453797"/>
                  <a:ext cx="364200" cy="308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ja-JP" altLang="en-US" sz="1400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万</a:t>
                  </a:r>
                </a:p>
              </p:txBody>
            </p:sp>
          </p:grpSp>
          <p:sp>
            <p:nvSpPr>
              <p:cNvPr id="190" name="Text Box 5"/>
              <p:cNvSpPr txBox="1">
                <a:spLocks noChangeArrowheads="1"/>
              </p:cNvSpPr>
              <p:nvPr/>
            </p:nvSpPr>
            <p:spPr bwMode="auto">
              <a:xfrm>
                <a:off x="5427411" y="6524000"/>
                <a:ext cx="36420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 smtClean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約</a:t>
                </a:r>
                <a:endParaRPr lang="ja-JP" altLang="en-US" sz="14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93" name="グループ化 192"/>
            <p:cNvGrpSpPr/>
            <p:nvPr/>
          </p:nvGrpSpPr>
          <p:grpSpPr>
            <a:xfrm>
              <a:off x="8168547" y="1965063"/>
              <a:ext cx="1361294" cy="584775"/>
              <a:chOff x="5382409" y="6327052"/>
              <a:chExt cx="1361294" cy="584775"/>
            </a:xfrm>
          </p:grpSpPr>
          <p:grpSp>
            <p:nvGrpSpPr>
              <p:cNvPr id="194" name="グループ化 38"/>
              <p:cNvGrpSpPr>
                <a:grpSpLocks/>
              </p:cNvGrpSpPr>
              <p:nvPr/>
            </p:nvGrpSpPr>
            <p:grpSpPr bwMode="auto">
              <a:xfrm>
                <a:off x="5547513" y="6327052"/>
                <a:ext cx="1196190" cy="584775"/>
                <a:chOff x="4558591" y="4235604"/>
                <a:chExt cx="1196182" cy="585897"/>
              </a:xfrm>
            </p:grpSpPr>
            <p:sp>
              <p:nvSpPr>
                <p:cNvPr id="196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558591" y="4235604"/>
                  <a:ext cx="910821" cy="5858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en-US" altLang="ja-JP" sz="3200" spc="-150" dirty="0" smtClean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210</a:t>
                  </a:r>
                  <a:endParaRPr lang="ja-JP" altLang="en-US" sz="3200" spc="-15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19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390573" y="4453797"/>
                  <a:ext cx="364200" cy="308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ja-JP" altLang="en-US" sz="1400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万</a:t>
                  </a:r>
                </a:p>
              </p:txBody>
            </p:sp>
          </p:grpSp>
          <p:sp>
            <p:nvSpPr>
              <p:cNvPr id="195" name="Text Box 5"/>
              <p:cNvSpPr txBox="1">
                <a:spLocks noChangeArrowheads="1"/>
              </p:cNvSpPr>
              <p:nvPr/>
            </p:nvSpPr>
            <p:spPr bwMode="auto">
              <a:xfrm>
                <a:off x="5382409" y="6522230"/>
                <a:ext cx="36420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 smtClean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約</a:t>
                </a:r>
                <a:endParaRPr lang="ja-JP" altLang="en-US" sz="14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98" name="グループ化 197"/>
            <p:cNvGrpSpPr/>
            <p:nvPr/>
          </p:nvGrpSpPr>
          <p:grpSpPr>
            <a:xfrm>
              <a:off x="8259353" y="2733152"/>
              <a:ext cx="1362543" cy="584775"/>
              <a:chOff x="5381160" y="6327052"/>
              <a:chExt cx="1362543" cy="584775"/>
            </a:xfrm>
          </p:grpSpPr>
          <p:grpSp>
            <p:nvGrpSpPr>
              <p:cNvPr id="199" name="グループ化 38"/>
              <p:cNvGrpSpPr>
                <a:grpSpLocks/>
              </p:cNvGrpSpPr>
              <p:nvPr/>
            </p:nvGrpSpPr>
            <p:grpSpPr bwMode="auto">
              <a:xfrm>
                <a:off x="5547513" y="6327052"/>
                <a:ext cx="1196190" cy="584775"/>
                <a:chOff x="4558591" y="4235604"/>
                <a:chExt cx="1196182" cy="585897"/>
              </a:xfrm>
            </p:grpSpPr>
            <p:sp>
              <p:nvSpPr>
                <p:cNvPr id="20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558591" y="4235604"/>
                  <a:ext cx="910821" cy="5858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en-US" altLang="ja-JP" sz="3200" spc="-150" dirty="0" smtClean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240</a:t>
                  </a:r>
                </a:p>
              </p:txBody>
            </p:sp>
            <p:sp>
              <p:nvSpPr>
                <p:cNvPr id="202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390573" y="4453797"/>
                  <a:ext cx="364200" cy="308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ja-JP" altLang="en-US" sz="1400" dirty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万</a:t>
                  </a:r>
                </a:p>
              </p:txBody>
            </p:sp>
          </p:grpSp>
          <p:sp>
            <p:nvSpPr>
              <p:cNvPr id="200" name="Text Box 5"/>
              <p:cNvSpPr txBox="1">
                <a:spLocks noChangeArrowheads="1"/>
              </p:cNvSpPr>
              <p:nvPr/>
            </p:nvSpPr>
            <p:spPr bwMode="auto">
              <a:xfrm>
                <a:off x="5381160" y="6522230"/>
                <a:ext cx="36420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約</a:t>
                </a:r>
                <a:endParaRPr lang="ja-JP" altLang="en-US" sz="14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03" name="グループ化 202"/>
            <p:cNvGrpSpPr/>
            <p:nvPr/>
          </p:nvGrpSpPr>
          <p:grpSpPr>
            <a:xfrm>
              <a:off x="8260602" y="3533937"/>
              <a:ext cx="1361294" cy="584775"/>
              <a:chOff x="5382409" y="6327052"/>
              <a:chExt cx="1361294" cy="584775"/>
            </a:xfrm>
          </p:grpSpPr>
          <p:grpSp>
            <p:nvGrpSpPr>
              <p:cNvPr id="204" name="グループ化 38"/>
              <p:cNvGrpSpPr>
                <a:grpSpLocks/>
              </p:cNvGrpSpPr>
              <p:nvPr/>
            </p:nvGrpSpPr>
            <p:grpSpPr bwMode="auto">
              <a:xfrm>
                <a:off x="5547513" y="6327052"/>
                <a:ext cx="1196190" cy="584775"/>
                <a:chOff x="4558591" y="4235604"/>
                <a:chExt cx="1196182" cy="585897"/>
              </a:xfrm>
            </p:grpSpPr>
            <p:sp>
              <p:nvSpPr>
                <p:cNvPr id="206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558591" y="4235604"/>
                  <a:ext cx="910821" cy="5858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en-US" altLang="ja-JP" sz="3200" spc="-150" dirty="0" smtClean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240</a:t>
                  </a:r>
                  <a:endParaRPr lang="ja-JP" altLang="en-US" sz="3200" spc="-15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20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390573" y="4453797"/>
                  <a:ext cx="364200" cy="308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ja-JP" altLang="en-US" sz="1400" dirty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万</a:t>
                  </a:r>
                </a:p>
              </p:txBody>
            </p:sp>
          </p:grpSp>
          <p:sp>
            <p:nvSpPr>
              <p:cNvPr id="205" name="Text Box 5"/>
              <p:cNvSpPr txBox="1">
                <a:spLocks noChangeArrowheads="1"/>
              </p:cNvSpPr>
              <p:nvPr/>
            </p:nvSpPr>
            <p:spPr bwMode="auto">
              <a:xfrm>
                <a:off x="5382409" y="6526432"/>
                <a:ext cx="36420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約</a:t>
                </a:r>
                <a:endParaRPr lang="ja-JP" altLang="en-US" sz="14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08" name="グループ化 207"/>
            <p:cNvGrpSpPr/>
            <p:nvPr/>
          </p:nvGrpSpPr>
          <p:grpSpPr>
            <a:xfrm>
              <a:off x="8207995" y="4328506"/>
              <a:ext cx="1373493" cy="584775"/>
              <a:chOff x="5370210" y="6327052"/>
              <a:chExt cx="1373493" cy="584775"/>
            </a:xfrm>
          </p:grpSpPr>
          <p:grpSp>
            <p:nvGrpSpPr>
              <p:cNvPr id="209" name="グループ化 38"/>
              <p:cNvGrpSpPr>
                <a:grpSpLocks/>
              </p:cNvGrpSpPr>
              <p:nvPr/>
            </p:nvGrpSpPr>
            <p:grpSpPr bwMode="auto">
              <a:xfrm>
                <a:off x="5547513" y="6327052"/>
                <a:ext cx="1196190" cy="584775"/>
                <a:chOff x="4558591" y="4235604"/>
                <a:chExt cx="1196182" cy="585897"/>
              </a:xfrm>
            </p:grpSpPr>
            <p:sp>
              <p:nvSpPr>
                <p:cNvPr id="21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558591" y="4235604"/>
                  <a:ext cx="910821" cy="5858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en-US" altLang="ja-JP" sz="3200" spc="-150" dirty="0" smtClean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400</a:t>
                  </a:r>
                  <a:endParaRPr lang="ja-JP" altLang="en-US" sz="3200" spc="-15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212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390573" y="4453797"/>
                  <a:ext cx="364200" cy="308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ja-JP" altLang="en-US" sz="1400" dirty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万</a:t>
                  </a:r>
                </a:p>
              </p:txBody>
            </p:sp>
          </p:grpSp>
          <p:sp>
            <p:nvSpPr>
              <p:cNvPr id="210" name="Text Box 5"/>
              <p:cNvSpPr txBox="1">
                <a:spLocks noChangeArrowheads="1"/>
              </p:cNvSpPr>
              <p:nvPr/>
            </p:nvSpPr>
            <p:spPr bwMode="auto">
              <a:xfrm>
                <a:off x="5370210" y="6535779"/>
                <a:ext cx="36420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約</a:t>
                </a:r>
                <a:endParaRPr lang="ja-JP" altLang="en-US" sz="14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13" name="グループ化 212"/>
            <p:cNvGrpSpPr/>
            <p:nvPr/>
          </p:nvGrpSpPr>
          <p:grpSpPr>
            <a:xfrm>
              <a:off x="7069256" y="1230625"/>
              <a:ext cx="1029199" cy="523220"/>
              <a:chOff x="5633597" y="6385902"/>
              <a:chExt cx="1029199" cy="523220"/>
            </a:xfrm>
          </p:grpSpPr>
          <p:grpSp>
            <p:nvGrpSpPr>
              <p:cNvPr id="214" name="グループ化 38"/>
              <p:cNvGrpSpPr>
                <a:grpSpLocks/>
              </p:cNvGrpSpPr>
              <p:nvPr/>
            </p:nvGrpSpPr>
            <p:grpSpPr bwMode="auto">
              <a:xfrm>
                <a:off x="5818994" y="6385902"/>
                <a:ext cx="843802" cy="523220"/>
                <a:chOff x="4830074" y="4294568"/>
                <a:chExt cx="843797" cy="524224"/>
              </a:xfrm>
            </p:grpSpPr>
            <p:sp>
              <p:nvSpPr>
                <p:cNvPr id="216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830074" y="4294568"/>
                  <a:ext cx="601443" cy="5242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en-US" altLang="ja-JP" sz="2800" spc="-150" dirty="0" smtClean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80</a:t>
                  </a:r>
                  <a:endParaRPr lang="ja-JP" altLang="en-US" sz="2800" spc="-15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21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309671" y="4440922"/>
                  <a:ext cx="364200" cy="308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ja-JP" altLang="en-US" sz="1400" dirty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万</a:t>
                  </a:r>
                </a:p>
              </p:txBody>
            </p:sp>
          </p:grpSp>
          <p:sp>
            <p:nvSpPr>
              <p:cNvPr id="215" name="Text Box 5"/>
              <p:cNvSpPr txBox="1">
                <a:spLocks noChangeArrowheads="1"/>
              </p:cNvSpPr>
              <p:nvPr/>
            </p:nvSpPr>
            <p:spPr bwMode="auto">
              <a:xfrm>
                <a:off x="5633597" y="6528708"/>
                <a:ext cx="36420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約</a:t>
                </a:r>
                <a:endParaRPr lang="ja-JP" altLang="en-US" sz="14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18" name="グループ化 217"/>
            <p:cNvGrpSpPr/>
            <p:nvPr/>
          </p:nvGrpSpPr>
          <p:grpSpPr>
            <a:xfrm>
              <a:off x="7134577" y="2020806"/>
              <a:ext cx="962297" cy="523220"/>
              <a:chOff x="5691801" y="6327290"/>
              <a:chExt cx="962297" cy="523220"/>
            </a:xfrm>
          </p:grpSpPr>
          <p:grpSp>
            <p:nvGrpSpPr>
              <p:cNvPr id="219" name="グループ化 38"/>
              <p:cNvGrpSpPr>
                <a:grpSpLocks/>
              </p:cNvGrpSpPr>
              <p:nvPr/>
            </p:nvGrpSpPr>
            <p:grpSpPr bwMode="auto">
              <a:xfrm>
                <a:off x="5825101" y="6327290"/>
                <a:ext cx="828997" cy="523220"/>
                <a:chOff x="4836180" y="4235843"/>
                <a:chExt cx="828992" cy="524224"/>
              </a:xfrm>
            </p:grpSpPr>
            <p:sp>
              <p:nvSpPr>
                <p:cNvPr id="22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836180" y="4235843"/>
                  <a:ext cx="601443" cy="5242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en-US" altLang="ja-JP" sz="2800" spc="-150" dirty="0" smtClean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70</a:t>
                  </a:r>
                  <a:endParaRPr lang="ja-JP" altLang="en-US" sz="2800" spc="-15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222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300972" y="4402079"/>
                  <a:ext cx="364200" cy="308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ja-JP" altLang="en-US" sz="1400" dirty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万</a:t>
                  </a:r>
                </a:p>
              </p:txBody>
            </p:sp>
          </p:grpSp>
          <p:sp>
            <p:nvSpPr>
              <p:cNvPr id="220" name="Text Box 5"/>
              <p:cNvSpPr txBox="1">
                <a:spLocks noChangeArrowheads="1"/>
              </p:cNvSpPr>
              <p:nvPr/>
            </p:nvSpPr>
            <p:spPr bwMode="auto">
              <a:xfrm>
                <a:off x="5691801" y="6477652"/>
                <a:ext cx="36420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約</a:t>
                </a:r>
                <a:endParaRPr lang="ja-JP" altLang="en-US" sz="14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23" name="グループ化 222"/>
            <p:cNvGrpSpPr/>
            <p:nvPr/>
          </p:nvGrpSpPr>
          <p:grpSpPr>
            <a:xfrm>
              <a:off x="7086456" y="2779924"/>
              <a:ext cx="1021368" cy="523220"/>
              <a:chOff x="5656735" y="6327290"/>
              <a:chExt cx="1021368" cy="523220"/>
            </a:xfrm>
          </p:grpSpPr>
          <p:grpSp>
            <p:nvGrpSpPr>
              <p:cNvPr id="224" name="グループ化 38"/>
              <p:cNvGrpSpPr>
                <a:grpSpLocks/>
              </p:cNvGrpSpPr>
              <p:nvPr/>
            </p:nvGrpSpPr>
            <p:grpSpPr bwMode="auto">
              <a:xfrm>
                <a:off x="5825105" y="6327290"/>
                <a:ext cx="852998" cy="523220"/>
                <a:chOff x="4836180" y="4235843"/>
                <a:chExt cx="852992" cy="524224"/>
              </a:xfrm>
            </p:grpSpPr>
            <p:sp>
              <p:nvSpPr>
                <p:cNvPr id="226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836180" y="4235843"/>
                  <a:ext cx="601443" cy="5242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en-US" altLang="ja-JP" sz="2800" spc="-150" dirty="0" smtClean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80</a:t>
                  </a:r>
                </a:p>
              </p:txBody>
            </p:sp>
            <p:sp>
              <p:nvSpPr>
                <p:cNvPr id="22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324972" y="4387487"/>
                  <a:ext cx="364200" cy="308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ja-JP" altLang="en-US" sz="1400" dirty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万</a:t>
                  </a:r>
                </a:p>
              </p:txBody>
            </p:sp>
          </p:grpSp>
          <p:sp>
            <p:nvSpPr>
              <p:cNvPr id="225" name="Text Box 5"/>
              <p:cNvSpPr txBox="1">
                <a:spLocks noChangeArrowheads="1"/>
              </p:cNvSpPr>
              <p:nvPr/>
            </p:nvSpPr>
            <p:spPr bwMode="auto">
              <a:xfrm>
                <a:off x="5656735" y="6485293"/>
                <a:ext cx="36420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約</a:t>
                </a:r>
                <a:endParaRPr lang="ja-JP" altLang="en-US" sz="14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28" name="グループ化 227"/>
            <p:cNvGrpSpPr/>
            <p:nvPr/>
          </p:nvGrpSpPr>
          <p:grpSpPr>
            <a:xfrm>
              <a:off x="7086456" y="3566253"/>
              <a:ext cx="998508" cy="523220"/>
              <a:chOff x="5654459" y="6327290"/>
              <a:chExt cx="998508" cy="523220"/>
            </a:xfrm>
          </p:grpSpPr>
          <p:grpSp>
            <p:nvGrpSpPr>
              <p:cNvPr id="229" name="グループ化 38"/>
              <p:cNvGrpSpPr>
                <a:grpSpLocks/>
              </p:cNvGrpSpPr>
              <p:nvPr/>
            </p:nvGrpSpPr>
            <p:grpSpPr bwMode="auto">
              <a:xfrm>
                <a:off x="5825101" y="6327290"/>
                <a:ext cx="827866" cy="523220"/>
                <a:chOff x="4836180" y="4235843"/>
                <a:chExt cx="827861" cy="524224"/>
              </a:xfrm>
            </p:grpSpPr>
            <p:sp>
              <p:nvSpPr>
                <p:cNvPr id="23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836180" y="4235843"/>
                  <a:ext cx="601443" cy="5242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en-US" altLang="ja-JP" sz="2800" spc="-150" dirty="0" smtClean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60</a:t>
                  </a:r>
                  <a:endParaRPr lang="ja-JP" altLang="en-US" sz="2800" spc="-15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232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299841" y="4408141"/>
                  <a:ext cx="364200" cy="308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ja-JP" altLang="en-US" sz="1400" dirty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万</a:t>
                  </a:r>
                </a:p>
              </p:txBody>
            </p:sp>
          </p:grpSp>
          <p:sp>
            <p:nvSpPr>
              <p:cNvPr id="230" name="Text Box 5"/>
              <p:cNvSpPr txBox="1">
                <a:spLocks noChangeArrowheads="1"/>
              </p:cNvSpPr>
              <p:nvPr/>
            </p:nvSpPr>
            <p:spPr bwMode="auto">
              <a:xfrm>
                <a:off x="5654459" y="6485190"/>
                <a:ext cx="36420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約</a:t>
                </a:r>
                <a:endParaRPr lang="ja-JP" altLang="en-US" sz="14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33" name="グループ化 232"/>
            <p:cNvGrpSpPr/>
            <p:nvPr/>
          </p:nvGrpSpPr>
          <p:grpSpPr>
            <a:xfrm>
              <a:off x="7092968" y="4390900"/>
              <a:ext cx="1007042" cy="523220"/>
              <a:chOff x="5655190" y="6327290"/>
              <a:chExt cx="1007042" cy="523220"/>
            </a:xfrm>
          </p:grpSpPr>
          <p:grpSp>
            <p:nvGrpSpPr>
              <p:cNvPr id="234" name="グループ化 38"/>
              <p:cNvGrpSpPr>
                <a:grpSpLocks/>
              </p:cNvGrpSpPr>
              <p:nvPr/>
            </p:nvGrpSpPr>
            <p:grpSpPr bwMode="auto">
              <a:xfrm>
                <a:off x="5825100" y="6327290"/>
                <a:ext cx="837132" cy="523220"/>
                <a:chOff x="4836180" y="4235843"/>
                <a:chExt cx="837127" cy="524224"/>
              </a:xfrm>
            </p:grpSpPr>
            <p:sp>
              <p:nvSpPr>
                <p:cNvPr id="236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836180" y="4235843"/>
                  <a:ext cx="601443" cy="5242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en-US" altLang="ja-JP" sz="2800" spc="-150" dirty="0" smtClean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50</a:t>
                  </a:r>
                  <a:endParaRPr lang="ja-JP" altLang="en-US" sz="2800" spc="-15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23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309107" y="4394936"/>
                  <a:ext cx="364200" cy="308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defTabSz="8080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5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r>
                    <a:rPr lang="ja-JP" altLang="en-US" sz="1400" dirty="0">
                      <a:solidFill>
                        <a:schemeClr val="bg1">
                          <a:lumMod val="50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万</a:t>
                  </a:r>
                </a:p>
              </p:txBody>
            </p:sp>
          </p:grpSp>
          <p:sp>
            <p:nvSpPr>
              <p:cNvPr id="235" name="Text Box 5"/>
              <p:cNvSpPr txBox="1">
                <a:spLocks noChangeArrowheads="1"/>
              </p:cNvSpPr>
              <p:nvPr/>
            </p:nvSpPr>
            <p:spPr bwMode="auto">
              <a:xfrm>
                <a:off x="5655190" y="6484138"/>
                <a:ext cx="36420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約</a:t>
                </a:r>
                <a:endParaRPr lang="ja-JP" altLang="en-US" sz="14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38" name="グループ化 38"/>
            <p:cNvGrpSpPr>
              <a:grpSpLocks/>
            </p:cNvGrpSpPr>
            <p:nvPr/>
          </p:nvGrpSpPr>
          <p:grpSpPr bwMode="auto">
            <a:xfrm>
              <a:off x="6336032" y="1170318"/>
              <a:ext cx="672108" cy="584775"/>
              <a:chOff x="4836180" y="4235843"/>
              <a:chExt cx="672104" cy="585897"/>
            </a:xfrm>
          </p:grpSpPr>
          <p:sp>
            <p:nvSpPr>
              <p:cNvPr id="239" name="Text Box 5"/>
              <p:cNvSpPr txBox="1">
                <a:spLocks noChangeArrowheads="1"/>
              </p:cNvSpPr>
              <p:nvPr/>
            </p:nvSpPr>
            <p:spPr bwMode="auto">
              <a:xfrm>
                <a:off x="4836180" y="4235843"/>
                <a:ext cx="420305" cy="5858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en-US" altLang="ja-JP" sz="3200" spc="-15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</a:t>
                </a:r>
                <a:endParaRPr lang="ja-JP" altLang="en-US" sz="3200" spc="-15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40" name="Text Box 5"/>
              <p:cNvSpPr txBox="1">
                <a:spLocks noChangeArrowheads="1"/>
              </p:cNvSpPr>
              <p:nvPr/>
            </p:nvSpPr>
            <p:spPr bwMode="auto">
              <a:xfrm>
                <a:off x="5144084" y="4434372"/>
                <a:ext cx="364200" cy="308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回</a:t>
                </a:r>
              </a:p>
            </p:txBody>
          </p:sp>
        </p:grpSp>
        <p:grpSp>
          <p:nvGrpSpPr>
            <p:cNvPr id="241" name="グループ化 38"/>
            <p:cNvGrpSpPr>
              <a:grpSpLocks/>
            </p:cNvGrpSpPr>
            <p:nvPr/>
          </p:nvGrpSpPr>
          <p:grpSpPr bwMode="auto">
            <a:xfrm>
              <a:off x="6357890" y="1960582"/>
              <a:ext cx="672108" cy="584775"/>
              <a:chOff x="4836180" y="4235843"/>
              <a:chExt cx="672104" cy="585897"/>
            </a:xfrm>
          </p:grpSpPr>
          <p:sp>
            <p:nvSpPr>
              <p:cNvPr id="242" name="Text Box 5"/>
              <p:cNvSpPr txBox="1">
                <a:spLocks noChangeArrowheads="1"/>
              </p:cNvSpPr>
              <p:nvPr/>
            </p:nvSpPr>
            <p:spPr bwMode="auto">
              <a:xfrm>
                <a:off x="4836180" y="4235843"/>
                <a:ext cx="420305" cy="5858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en-US" altLang="ja-JP" sz="3200" spc="-150" dirty="0" smtClean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</a:t>
                </a:r>
                <a:endParaRPr lang="ja-JP" altLang="en-US" sz="3200" spc="-15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43" name="Text Box 5"/>
              <p:cNvSpPr txBox="1">
                <a:spLocks noChangeArrowheads="1"/>
              </p:cNvSpPr>
              <p:nvPr/>
            </p:nvSpPr>
            <p:spPr bwMode="auto">
              <a:xfrm>
                <a:off x="5144084" y="4434372"/>
                <a:ext cx="364200" cy="308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回</a:t>
                </a:r>
              </a:p>
            </p:txBody>
          </p:sp>
        </p:grpSp>
        <p:grpSp>
          <p:nvGrpSpPr>
            <p:cNvPr id="244" name="グループ化 38"/>
            <p:cNvGrpSpPr>
              <a:grpSpLocks/>
            </p:cNvGrpSpPr>
            <p:nvPr/>
          </p:nvGrpSpPr>
          <p:grpSpPr bwMode="auto">
            <a:xfrm>
              <a:off x="6349725" y="2735895"/>
              <a:ext cx="672108" cy="584775"/>
              <a:chOff x="4836180" y="4235843"/>
              <a:chExt cx="672104" cy="585897"/>
            </a:xfrm>
          </p:grpSpPr>
          <p:sp>
            <p:nvSpPr>
              <p:cNvPr id="245" name="Text Box 5"/>
              <p:cNvSpPr txBox="1">
                <a:spLocks noChangeArrowheads="1"/>
              </p:cNvSpPr>
              <p:nvPr/>
            </p:nvSpPr>
            <p:spPr bwMode="auto">
              <a:xfrm>
                <a:off x="4836180" y="4235843"/>
                <a:ext cx="420305" cy="5858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en-US" altLang="ja-JP" sz="3200" spc="-15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</a:t>
                </a:r>
                <a:endParaRPr lang="ja-JP" altLang="en-US" sz="3200" spc="-15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46" name="Text Box 5"/>
              <p:cNvSpPr txBox="1">
                <a:spLocks noChangeArrowheads="1"/>
              </p:cNvSpPr>
              <p:nvPr/>
            </p:nvSpPr>
            <p:spPr bwMode="auto">
              <a:xfrm>
                <a:off x="5144084" y="4434372"/>
                <a:ext cx="364200" cy="308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回</a:t>
                </a:r>
              </a:p>
            </p:txBody>
          </p:sp>
        </p:grpSp>
        <p:grpSp>
          <p:nvGrpSpPr>
            <p:cNvPr id="247" name="グループ化 38"/>
            <p:cNvGrpSpPr>
              <a:grpSpLocks/>
            </p:cNvGrpSpPr>
            <p:nvPr/>
          </p:nvGrpSpPr>
          <p:grpSpPr bwMode="auto">
            <a:xfrm>
              <a:off x="6341698" y="3511742"/>
              <a:ext cx="672108" cy="584775"/>
              <a:chOff x="4836180" y="4235843"/>
              <a:chExt cx="672104" cy="585897"/>
            </a:xfrm>
          </p:grpSpPr>
          <p:sp>
            <p:nvSpPr>
              <p:cNvPr id="248" name="Text Box 5"/>
              <p:cNvSpPr txBox="1">
                <a:spLocks noChangeArrowheads="1"/>
              </p:cNvSpPr>
              <p:nvPr/>
            </p:nvSpPr>
            <p:spPr bwMode="auto">
              <a:xfrm>
                <a:off x="4836180" y="4235843"/>
                <a:ext cx="420305" cy="5858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en-US" altLang="ja-JP" sz="3200" spc="-15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4</a:t>
                </a:r>
                <a:endParaRPr lang="ja-JP" altLang="en-US" sz="3200" spc="-15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49" name="Text Box 5"/>
              <p:cNvSpPr txBox="1">
                <a:spLocks noChangeArrowheads="1"/>
              </p:cNvSpPr>
              <p:nvPr/>
            </p:nvSpPr>
            <p:spPr bwMode="auto">
              <a:xfrm>
                <a:off x="5144084" y="4434372"/>
                <a:ext cx="364200" cy="308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回</a:t>
                </a:r>
              </a:p>
            </p:txBody>
          </p:sp>
        </p:grpSp>
        <p:grpSp>
          <p:nvGrpSpPr>
            <p:cNvPr id="250" name="グループ化 38"/>
            <p:cNvGrpSpPr>
              <a:grpSpLocks/>
            </p:cNvGrpSpPr>
            <p:nvPr/>
          </p:nvGrpSpPr>
          <p:grpSpPr bwMode="auto">
            <a:xfrm>
              <a:off x="6357890" y="4314515"/>
              <a:ext cx="672108" cy="584775"/>
              <a:chOff x="4836180" y="4235843"/>
              <a:chExt cx="672104" cy="585897"/>
            </a:xfrm>
          </p:grpSpPr>
          <p:sp>
            <p:nvSpPr>
              <p:cNvPr id="251" name="Text Box 5"/>
              <p:cNvSpPr txBox="1">
                <a:spLocks noChangeArrowheads="1"/>
              </p:cNvSpPr>
              <p:nvPr/>
            </p:nvSpPr>
            <p:spPr bwMode="auto">
              <a:xfrm>
                <a:off x="4836180" y="4235843"/>
                <a:ext cx="420305" cy="5858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en-US" altLang="ja-JP" sz="3200" spc="-150" dirty="0" smtClean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</a:t>
                </a:r>
                <a:endParaRPr lang="ja-JP" altLang="en-US" sz="3200" spc="-15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52" name="Text Box 5"/>
              <p:cNvSpPr txBox="1">
                <a:spLocks noChangeArrowheads="1"/>
              </p:cNvSpPr>
              <p:nvPr/>
            </p:nvSpPr>
            <p:spPr bwMode="auto">
              <a:xfrm>
                <a:off x="5144084" y="4434372"/>
                <a:ext cx="364200" cy="308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defTabSz="808038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5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r>
                  <a:rPr lang="ja-JP" altLang="en-US" sz="1400" dirty="0">
                    <a:solidFill>
                      <a:schemeClr val="bg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回</a:t>
                </a:r>
              </a:p>
            </p:txBody>
          </p:sp>
        </p:grpSp>
        <p:sp>
          <p:nvSpPr>
            <p:cNvPr id="253" name="テキスト ボックス 252"/>
            <p:cNvSpPr txBox="1"/>
            <p:nvPr/>
          </p:nvSpPr>
          <p:spPr>
            <a:xfrm>
              <a:off x="7320274" y="4760985"/>
              <a:ext cx="68480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150</a:t>
              </a:r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㎡）</a:t>
              </a:r>
              <a:endPara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4" name="テキスト ボックス 253"/>
            <p:cNvSpPr txBox="1"/>
            <p:nvPr/>
          </p:nvSpPr>
          <p:spPr>
            <a:xfrm>
              <a:off x="7296953" y="3941737"/>
              <a:ext cx="68480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150</a:t>
              </a:r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㎡）</a:t>
              </a:r>
              <a:endPara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5" name="テキスト ボックス 254"/>
            <p:cNvSpPr txBox="1"/>
            <p:nvPr/>
          </p:nvSpPr>
          <p:spPr>
            <a:xfrm>
              <a:off x="7321812" y="3155212"/>
              <a:ext cx="68480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150</a:t>
              </a:r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㎡）</a:t>
              </a:r>
              <a:endPara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6" name="テキスト ボックス 255"/>
            <p:cNvSpPr txBox="1"/>
            <p:nvPr/>
          </p:nvSpPr>
          <p:spPr>
            <a:xfrm>
              <a:off x="7320274" y="2387340"/>
              <a:ext cx="68480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150</a:t>
              </a:r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㎡）</a:t>
              </a:r>
              <a:endPara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7" name="テキスト ボックス 256"/>
            <p:cNvSpPr txBox="1"/>
            <p:nvPr/>
          </p:nvSpPr>
          <p:spPr>
            <a:xfrm>
              <a:off x="7320274" y="1594980"/>
              <a:ext cx="68480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150</a:t>
              </a:r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㎡）</a:t>
              </a:r>
              <a:endPara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8" name="テキスト ボックス 257"/>
            <p:cNvSpPr txBox="1"/>
            <p:nvPr/>
          </p:nvSpPr>
          <p:spPr>
            <a:xfrm>
              <a:off x="6424464" y="1599556"/>
              <a:ext cx="6655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2.0 </a:t>
              </a:r>
              <a:r>
                <a:rPr lang="ja-JP" altLang="en-US" sz="6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9" name="テキスト ボックス 258"/>
            <p:cNvSpPr txBox="1"/>
            <p:nvPr/>
          </p:nvSpPr>
          <p:spPr>
            <a:xfrm>
              <a:off x="6423434" y="2381284"/>
              <a:ext cx="6655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2.7 </a:t>
              </a:r>
              <a:r>
                <a:rPr lang="ja-JP" altLang="en-US" sz="6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0" name="テキスト ボックス 259"/>
            <p:cNvSpPr txBox="1"/>
            <p:nvPr/>
          </p:nvSpPr>
          <p:spPr>
            <a:xfrm>
              <a:off x="6421898" y="3157511"/>
              <a:ext cx="6655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2.7 </a:t>
              </a:r>
              <a:r>
                <a:rPr lang="ja-JP" altLang="en-US" sz="6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1" name="テキスト ボックス 260"/>
            <p:cNvSpPr txBox="1"/>
            <p:nvPr/>
          </p:nvSpPr>
          <p:spPr>
            <a:xfrm>
              <a:off x="6357890" y="3937893"/>
              <a:ext cx="6655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4.0 </a:t>
              </a:r>
              <a:r>
                <a:rPr lang="ja-JP" altLang="en-US" sz="6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/>
            <p:cNvSpPr txBox="1"/>
            <p:nvPr/>
          </p:nvSpPr>
          <p:spPr>
            <a:xfrm>
              <a:off x="6413725" y="4740635"/>
              <a:ext cx="6655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en-US" altLang="ja-JP" sz="8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en-US" altLang="ja-JP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.0 </a:t>
              </a:r>
              <a:r>
                <a:rPr lang="ja-JP" altLang="en-US" sz="6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r>
                <a:rPr lang="ja-JP" altLang="en-US" sz="8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lang="en-US" altLang="ja-JP" sz="800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テキスト ボックス 262"/>
            <p:cNvSpPr txBox="1"/>
            <p:nvPr/>
          </p:nvSpPr>
          <p:spPr>
            <a:xfrm>
              <a:off x="6821383" y="1282625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×</a:t>
              </a:r>
              <a:endParaRPr kumimoji="1" lang="ja-JP" altLang="en-US" sz="2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4" name="テキスト ボックス 263"/>
            <p:cNvSpPr txBox="1"/>
            <p:nvPr/>
          </p:nvSpPr>
          <p:spPr>
            <a:xfrm>
              <a:off x="7969672" y="1278516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endParaRPr kumimoji="1" lang="ja-JP" altLang="en-US" sz="2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5" name="テキスト ボックス 264"/>
            <p:cNvSpPr txBox="1"/>
            <p:nvPr/>
          </p:nvSpPr>
          <p:spPr>
            <a:xfrm>
              <a:off x="7939407" y="2066954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endParaRPr kumimoji="1" lang="ja-JP" altLang="en-US" sz="2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6" name="テキスト ボックス 265"/>
            <p:cNvSpPr txBox="1"/>
            <p:nvPr/>
          </p:nvSpPr>
          <p:spPr>
            <a:xfrm>
              <a:off x="7952783" y="2835282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endParaRPr kumimoji="1" lang="ja-JP" altLang="en-US" sz="2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7" name="テキスト ボックス 266"/>
            <p:cNvSpPr txBox="1"/>
            <p:nvPr/>
          </p:nvSpPr>
          <p:spPr>
            <a:xfrm>
              <a:off x="7939407" y="3644467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endParaRPr kumimoji="1" lang="ja-JP" altLang="en-US" sz="2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8" name="テキスト ボックス 267"/>
            <p:cNvSpPr txBox="1"/>
            <p:nvPr/>
          </p:nvSpPr>
          <p:spPr>
            <a:xfrm>
              <a:off x="7946286" y="4443512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endParaRPr kumimoji="1" lang="ja-JP" altLang="en-US" sz="2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9" name="テキスト ボックス 268"/>
            <p:cNvSpPr txBox="1"/>
            <p:nvPr/>
          </p:nvSpPr>
          <p:spPr>
            <a:xfrm>
              <a:off x="6846746" y="2091504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×</a:t>
              </a:r>
              <a:endParaRPr kumimoji="1" lang="ja-JP" altLang="en-US" sz="2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0" name="テキスト ボックス 269"/>
            <p:cNvSpPr txBox="1"/>
            <p:nvPr/>
          </p:nvSpPr>
          <p:spPr>
            <a:xfrm>
              <a:off x="6828682" y="2865421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×</a:t>
              </a:r>
              <a:endParaRPr kumimoji="1" lang="ja-JP" altLang="en-US" sz="2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1" name="テキスト ボックス 270"/>
            <p:cNvSpPr txBox="1"/>
            <p:nvPr/>
          </p:nvSpPr>
          <p:spPr>
            <a:xfrm>
              <a:off x="6811511" y="3654923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×</a:t>
              </a:r>
              <a:endParaRPr kumimoji="1" lang="ja-JP" altLang="en-US" sz="2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2" name="テキスト ボックス 271"/>
            <p:cNvSpPr txBox="1"/>
            <p:nvPr/>
          </p:nvSpPr>
          <p:spPr>
            <a:xfrm>
              <a:off x="6827371" y="4452144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×</a:t>
              </a:r>
              <a:endParaRPr kumimoji="1" lang="ja-JP" altLang="en-US" sz="24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273" name="グループ化 272"/>
            <p:cNvGrpSpPr/>
            <p:nvPr/>
          </p:nvGrpSpPr>
          <p:grpSpPr>
            <a:xfrm>
              <a:off x="877427" y="1056950"/>
              <a:ext cx="1156210" cy="687701"/>
              <a:chOff x="534045" y="948913"/>
              <a:chExt cx="1156210" cy="687701"/>
            </a:xfrm>
          </p:grpSpPr>
          <p:sp>
            <p:nvSpPr>
              <p:cNvPr id="274" name="正方形/長方形 273"/>
              <p:cNvSpPr/>
              <p:nvPr/>
            </p:nvSpPr>
            <p:spPr>
              <a:xfrm>
                <a:off x="534045" y="948913"/>
                <a:ext cx="1156210" cy="68770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75" name="テキスト ボックス 274"/>
              <p:cNvSpPr txBox="1"/>
              <p:nvPr/>
            </p:nvSpPr>
            <p:spPr>
              <a:xfrm>
                <a:off x="564365" y="1029129"/>
                <a:ext cx="106952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kumimoji="1" lang="en-US" altLang="ja-JP" sz="6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lang="en-US" altLang="ja-JP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A</a:t>
                </a:r>
                <a:r>
                  <a:rPr lang="ja-JP" altLang="en-US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塗料</a:t>
                </a:r>
                <a:endParaRPr lang="en-US" altLang="ja-JP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期待耐用年数：</a:t>
                </a:r>
                <a:r>
                  <a:rPr kumimoji="1" lang="en-US" altLang="ja-JP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20</a:t>
                </a:r>
                <a:r>
                  <a:rPr lang="ja-JP" altLang="en-US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24</a:t>
                </a:r>
                <a:r>
                  <a:rPr lang="ja-JP" altLang="en-US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endParaRPr kumimoji="1" lang="ja-JP" altLang="en-US" sz="6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76" name="グループ化 275"/>
            <p:cNvGrpSpPr/>
            <p:nvPr/>
          </p:nvGrpSpPr>
          <p:grpSpPr>
            <a:xfrm>
              <a:off x="875869" y="1856325"/>
              <a:ext cx="1156210" cy="687701"/>
              <a:chOff x="534045" y="1748285"/>
              <a:chExt cx="1156210" cy="687701"/>
            </a:xfrm>
          </p:grpSpPr>
          <p:sp>
            <p:nvSpPr>
              <p:cNvPr id="277" name="正方形/長方形 276"/>
              <p:cNvSpPr/>
              <p:nvPr/>
            </p:nvSpPr>
            <p:spPr>
              <a:xfrm>
                <a:off x="534045" y="1748285"/>
                <a:ext cx="1156210" cy="687701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78" name="テキスト ボックス 277"/>
              <p:cNvSpPr txBox="1"/>
              <p:nvPr/>
            </p:nvSpPr>
            <p:spPr>
              <a:xfrm>
                <a:off x="577549" y="1862218"/>
                <a:ext cx="106952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B</a:t>
                </a:r>
                <a:r>
                  <a:rPr lang="ja-JP" altLang="en-US" sz="1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塗料</a:t>
                </a:r>
                <a:endParaRPr lang="en-US" altLang="ja-JP" sz="16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期待耐用年数：</a:t>
                </a:r>
                <a:r>
                  <a:rPr lang="en-US" altLang="ja-JP" sz="6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15</a:t>
                </a:r>
                <a:r>
                  <a:rPr lang="ja-JP" altLang="en-US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r>
                  <a:rPr lang="en-US" altLang="ja-JP" sz="6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18</a:t>
                </a:r>
                <a:r>
                  <a:rPr lang="ja-JP" altLang="en-US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endParaRPr kumimoji="1" lang="ja-JP" altLang="en-US" sz="6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79" name="グループ化 278"/>
            <p:cNvGrpSpPr/>
            <p:nvPr/>
          </p:nvGrpSpPr>
          <p:grpSpPr>
            <a:xfrm>
              <a:off x="884753" y="2645501"/>
              <a:ext cx="1156210" cy="669524"/>
              <a:chOff x="534045" y="2536804"/>
              <a:chExt cx="1156210" cy="669524"/>
            </a:xfrm>
          </p:grpSpPr>
          <p:sp>
            <p:nvSpPr>
              <p:cNvPr id="280" name="正方形/長方形 279"/>
              <p:cNvSpPr/>
              <p:nvPr/>
            </p:nvSpPr>
            <p:spPr>
              <a:xfrm>
                <a:off x="534045" y="2536804"/>
                <a:ext cx="1156210" cy="669524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81" name="テキスト ボックス 280"/>
              <p:cNvSpPr txBox="1"/>
              <p:nvPr/>
            </p:nvSpPr>
            <p:spPr>
              <a:xfrm>
                <a:off x="663950" y="2693229"/>
                <a:ext cx="89639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C</a:t>
                </a:r>
                <a:r>
                  <a:rPr lang="ja-JP" altLang="en-US" sz="1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塗料</a:t>
                </a:r>
                <a:endParaRPr lang="en-US" altLang="ja-JP" sz="16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期待耐用年数：</a:t>
                </a:r>
                <a:r>
                  <a:rPr lang="en-US" altLang="ja-JP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15</a:t>
                </a:r>
                <a:r>
                  <a:rPr lang="ja-JP" altLang="en-US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endParaRPr kumimoji="1" lang="ja-JP" altLang="en-US" sz="6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82" name="グループ化 281"/>
            <p:cNvGrpSpPr/>
            <p:nvPr/>
          </p:nvGrpSpPr>
          <p:grpSpPr>
            <a:xfrm>
              <a:off x="883849" y="3425717"/>
              <a:ext cx="1156210" cy="684638"/>
              <a:chOff x="534045" y="3317678"/>
              <a:chExt cx="1156210" cy="684638"/>
            </a:xfrm>
          </p:grpSpPr>
          <p:sp>
            <p:nvSpPr>
              <p:cNvPr id="283" name="正方形/長方形 282"/>
              <p:cNvSpPr/>
              <p:nvPr/>
            </p:nvSpPr>
            <p:spPr>
              <a:xfrm>
                <a:off x="534045" y="3317678"/>
                <a:ext cx="1156210" cy="684638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84" name="テキスト ボックス 283"/>
              <p:cNvSpPr txBox="1"/>
              <p:nvPr/>
            </p:nvSpPr>
            <p:spPr>
              <a:xfrm>
                <a:off x="671001" y="3446131"/>
                <a:ext cx="89639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6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D</a:t>
                </a:r>
                <a:r>
                  <a:rPr lang="ja-JP" altLang="en-US" sz="16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塗料</a:t>
                </a:r>
                <a:endParaRPr lang="en-US" altLang="ja-JP" sz="16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期待耐用年数：</a:t>
                </a:r>
                <a:r>
                  <a:rPr lang="en-US" altLang="ja-JP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</a:t>
                </a:r>
                <a:r>
                  <a:rPr lang="ja-JP" altLang="en-US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endParaRPr kumimoji="1" lang="ja-JP" altLang="en-US" sz="6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85" name="グループ化 284"/>
            <p:cNvGrpSpPr/>
            <p:nvPr/>
          </p:nvGrpSpPr>
          <p:grpSpPr>
            <a:xfrm>
              <a:off x="886570" y="4214649"/>
              <a:ext cx="1156210" cy="690526"/>
              <a:chOff x="534045" y="4106611"/>
              <a:chExt cx="1156210" cy="690526"/>
            </a:xfrm>
          </p:grpSpPr>
          <p:sp>
            <p:nvSpPr>
              <p:cNvPr id="286" name="正方形/長方形 285"/>
              <p:cNvSpPr/>
              <p:nvPr/>
            </p:nvSpPr>
            <p:spPr>
              <a:xfrm>
                <a:off x="534045" y="4106611"/>
                <a:ext cx="1156210" cy="69052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87" name="テキスト ボックス 286"/>
              <p:cNvSpPr txBox="1"/>
              <p:nvPr/>
            </p:nvSpPr>
            <p:spPr>
              <a:xfrm>
                <a:off x="689116" y="4288239"/>
                <a:ext cx="84830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E</a:t>
                </a:r>
                <a:r>
                  <a:rPr kumimoji="1" lang="ja-JP" altLang="en-US" sz="1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塗料</a:t>
                </a:r>
                <a:endParaRPr kumimoji="1" lang="en-US" altLang="ja-JP" sz="16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期待耐用年数：</a:t>
                </a:r>
                <a:r>
                  <a:rPr lang="en-US" altLang="ja-JP" sz="6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5</a:t>
                </a:r>
                <a:r>
                  <a:rPr lang="ja-JP" altLang="en-US" sz="6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endParaRPr kumimoji="1" lang="ja-JP" altLang="en-US" sz="6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88" name="正方形/長方形 287"/>
            <p:cNvSpPr/>
            <p:nvPr/>
          </p:nvSpPr>
          <p:spPr>
            <a:xfrm>
              <a:off x="2066008" y="1069537"/>
              <a:ext cx="2082340" cy="685920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9" name="正方形/長方形 288"/>
            <p:cNvSpPr/>
            <p:nvPr/>
          </p:nvSpPr>
          <p:spPr>
            <a:xfrm>
              <a:off x="2077802" y="3429002"/>
              <a:ext cx="1017187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0" name="正方形/長方形 289"/>
            <p:cNvSpPr/>
            <p:nvPr/>
          </p:nvSpPr>
          <p:spPr>
            <a:xfrm>
              <a:off x="3134844" y="3426841"/>
              <a:ext cx="1013890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1" name="正方形/長方形 290"/>
            <p:cNvSpPr/>
            <p:nvPr/>
          </p:nvSpPr>
          <p:spPr>
            <a:xfrm>
              <a:off x="4203042" y="3426841"/>
              <a:ext cx="1008394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３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2" name="正方形/長方形 291"/>
            <p:cNvSpPr/>
            <p:nvPr/>
          </p:nvSpPr>
          <p:spPr>
            <a:xfrm>
              <a:off x="5259731" y="3425976"/>
              <a:ext cx="1015823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４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93" name="直線コネクタ 292"/>
            <p:cNvCxnSpPr/>
            <p:nvPr/>
          </p:nvCxnSpPr>
          <p:spPr>
            <a:xfrm>
              <a:off x="2058260" y="5252454"/>
              <a:ext cx="0" cy="807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線コネクタ 293"/>
            <p:cNvCxnSpPr/>
            <p:nvPr/>
          </p:nvCxnSpPr>
          <p:spPr>
            <a:xfrm>
              <a:off x="3123148" y="5252454"/>
              <a:ext cx="0" cy="807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直線コネクタ 294"/>
            <p:cNvCxnSpPr/>
            <p:nvPr/>
          </p:nvCxnSpPr>
          <p:spPr>
            <a:xfrm>
              <a:off x="4183468" y="5252454"/>
              <a:ext cx="0" cy="807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直線コネクタ 295"/>
            <p:cNvCxnSpPr/>
            <p:nvPr/>
          </p:nvCxnSpPr>
          <p:spPr>
            <a:xfrm>
              <a:off x="5233112" y="5252454"/>
              <a:ext cx="0" cy="807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直線コネクタ 296"/>
            <p:cNvCxnSpPr/>
            <p:nvPr/>
          </p:nvCxnSpPr>
          <p:spPr>
            <a:xfrm>
              <a:off x="6305674" y="5252454"/>
              <a:ext cx="0" cy="807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8" name="テキスト ボックス 297"/>
            <p:cNvSpPr txBox="1"/>
            <p:nvPr/>
          </p:nvSpPr>
          <p:spPr>
            <a:xfrm>
              <a:off x="2832245" y="5189060"/>
              <a:ext cx="37061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9" name="テキスト ボックス 298"/>
            <p:cNvSpPr txBox="1"/>
            <p:nvPr/>
          </p:nvSpPr>
          <p:spPr>
            <a:xfrm>
              <a:off x="3885733" y="5188912"/>
              <a:ext cx="37061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0" name="テキスト ボックス 299"/>
            <p:cNvSpPr txBox="1"/>
            <p:nvPr/>
          </p:nvSpPr>
          <p:spPr>
            <a:xfrm>
              <a:off x="4924618" y="5184769"/>
              <a:ext cx="37061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1" name="テキスト ボックス 300"/>
            <p:cNvSpPr txBox="1"/>
            <p:nvPr/>
          </p:nvSpPr>
          <p:spPr>
            <a:xfrm>
              <a:off x="6018965" y="5195238"/>
              <a:ext cx="37061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2" name="正方形/長方形 301"/>
            <p:cNvSpPr/>
            <p:nvPr/>
          </p:nvSpPr>
          <p:spPr>
            <a:xfrm>
              <a:off x="4198847" y="1066826"/>
              <a:ext cx="2071906" cy="685920"/>
            </a:xfrm>
            <a:prstGeom prst="rect">
              <a:avLst/>
            </a:prstGeom>
            <a:solidFill>
              <a:srgbClr val="FF3300"/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3" name="正方形/長方形 302"/>
            <p:cNvSpPr/>
            <p:nvPr/>
          </p:nvSpPr>
          <p:spPr>
            <a:xfrm>
              <a:off x="2061649" y="1861300"/>
              <a:ext cx="1551234" cy="685920"/>
            </a:xfrm>
            <a:prstGeom prst="rect">
              <a:avLst/>
            </a:prstGeom>
            <a:solidFill>
              <a:srgbClr val="0070C0"/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4" name="正方形/長方形 303"/>
            <p:cNvSpPr/>
            <p:nvPr/>
          </p:nvSpPr>
          <p:spPr>
            <a:xfrm>
              <a:off x="3661505" y="1864571"/>
              <a:ext cx="1550721" cy="685920"/>
            </a:xfrm>
            <a:prstGeom prst="rect">
              <a:avLst/>
            </a:prstGeom>
            <a:solidFill>
              <a:srgbClr val="0070C0"/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5" name="正方形/長方形 304"/>
            <p:cNvSpPr/>
            <p:nvPr/>
          </p:nvSpPr>
          <p:spPr>
            <a:xfrm>
              <a:off x="5255182" y="1862165"/>
              <a:ext cx="1010053" cy="685920"/>
            </a:xfrm>
            <a:prstGeom prst="rect">
              <a:avLst/>
            </a:prstGeom>
            <a:solidFill>
              <a:srgbClr val="0070C0"/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３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6" name="正方形/長方形 305"/>
            <p:cNvSpPr/>
            <p:nvPr/>
          </p:nvSpPr>
          <p:spPr>
            <a:xfrm>
              <a:off x="2069139" y="2645000"/>
              <a:ext cx="1543744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7" name="正方形/長方形 306"/>
            <p:cNvSpPr/>
            <p:nvPr/>
          </p:nvSpPr>
          <p:spPr>
            <a:xfrm>
              <a:off x="3661037" y="2645706"/>
              <a:ext cx="1541916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8" name="正方形/長方形 307"/>
            <p:cNvSpPr/>
            <p:nvPr/>
          </p:nvSpPr>
          <p:spPr>
            <a:xfrm>
              <a:off x="5261679" y="2646709"/>
              <a:ext cx="1011190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３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9" name="正方形/長方形 308"/>
            <p:cNvSpPr/>
            <p:nvPr/>
          </p:nvSpPr>
          <p:spPr>
            <a:xfrm>
              <a:off x="2083483" y="4222829"/>
              <a:ext cx="478718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0" name="正方形/長方形 309"/>
            <p:cNvSpPr/>
            <p:nvPr/>
          </p:nvSpPr>
          <p:spPr>
            <a:xfrm>
              <a:off x="2606090" y="4222501"/>
              <a:ext cx="484631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1" name="正方形/長方形 310"/>
            <p:cNvSpPr/>
            <p:nvPr/>
          </p:nvSpPr>
          <p:spPr>
            <a:xfrm>
              <a:off x="3136643" y="4219438"/>
              <a:ext cx="477696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３</a:t>
              </a:r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2" name="正方形/長方形 311"/>
            <p:cNvSpPr/>
            <p:nvPr/>
          </p:nvSpPr>
          <p:spPr>
            <a:xfrm>
              <a:off x="3661037" y="4224468"/>
              <a:ext cx="484631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４</a:t>
              </a:r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3" name="正方形/長方形 312"/>
            <p:cNvSpPr/>
            <p:nvPr/>
          </p:nvSpPr>
          <p:spPr>
            <a:xfrm>
              <a:off x="4195233" y="4221005"/>
              <a:ext cx="493306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５</a:t>
              </a:r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4" name="正方形/長方形 313"/>
            <p:cNvSpPr/>
            <p:nvPr/>
          </p:nvSpPr>
          <p:spPr>
            <a:xfrm>
              <a:off x="4728049" y="4226033"/>
              <a:ext cx="484631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６</a:t>
              </a:r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5" name="正方形/長方形 314"/>
            <p:cNvSpPr/>
            <p:nvPr/>
          </p:nvSpPr>
          <p:spPr>
            <a:xfrm>
              <a:off x="5264175" y="4221683"/>
              <a:ext cx="493306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７</a:t>
              </a:r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6" name="正方形/長方形 315"/>
            <p:cNvSpPr/>
            <p:nvPr/>
          </p:nvSpPr>
          <p:spPr>
            <a:xfrm>
              <a:off x="5790574" y="4225876"/>
              <a:ext cx="484631" cy="6859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８</a:t>
              </a:r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17" name="直線コネクタ 316"/>
            <p:cNvCxnSpPr/>
            <p:nvPr/>
          </p:nvCxnSpPr>
          <p:spPr>
            <a:xfrm flipH="1">
              <a:off x="6290414" y="1070705"/>
              <a:ext cx="2662" cy="3833382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直線コネクタ 318"/>
            <p:cNvCxnSpPr/>
            <p:nvPr/>
          </p:nvCxnSpPr>
          <p:spPr>
            <a:xfrm flipH="1">
              <a:off x="3116311" y="1055875"/>
              <a:ext cx="2662" cy="3833382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線コネクタ 319"/>
            <p:cNvCxnSpPr/>
            <p:nvPr/>
          </p:nvCxnSpPr>
          <p:spPr>
            <a:xfrm flipH="1">
              <a:off x="4168009" y="1063572"/>
              <a:ext cx="2662" cy="3833382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線コネクタ 320"/>
            <p:cNvCxnSpPr/>
            <p:nvPr/>
          </p:nvCxnSpPr>
          <p:spPr>
            <a:xfrm flipH="1">
              <a:off x="5230710" y="1078414"/>
              <a:ext cx="2662" cy="3833382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テキスト ボックス 321"/>
            <p:cNvSpPr txBox="1"/>
            <p:nvPr/>
          </p:nvSpPr>
          <p:spPr>
            <a:xfrm>
              <a:off x="422033" y="285302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00206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性能</a:t>
              </a:r>
              <a:endParaRPr kumimoji="1"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23" name="テキスト ボックス 322"/>
            <p:cNvSpPr txBox="1"/>
            <p:nvPr/>
          </p:nvSpPr>
          <p:spPr>
            <a:xfrm>
              <a:off x="438135" y="11479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solidFill>
                    <a:srgbClr val="00206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高い</a:t>
              </a:r>
              <a:endParaRPr kumimoji="1"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24" name="テキスト ボックス 323"/>
            <p:cNvSpPr txBox="1"/>
            <p:nvPr/>
          </p:nvSpPr>
          <p:spPr>
            <a:xfrm>
              <a:off x="422033" y="467672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00206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低い</a:t>
              </a:r>
              <a:endParaRPr kumimoji="1"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25" name="テキスト ボックス 324"/>
            <p:cNvSpPr txBox="1"/>
            <p:nvPr/>
          </p:nvSpPr>
          <p:spPr>
            <a:xfrm>
              <a:off x="3485623" y="4967526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00206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経過年数</a:t>
              </a:r>
              <a:endParaRPr kumimoji="1" lang="ja-JP" altLang="en-US" sz="1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26" name="テキスト ボックス 325"/>
            <p:cNvSpPr txBox="1"/>
            <p:nvPr/>
          </p:nvSpPr>
          <p:spPr>
            <a:xfrm>
              <a:off x="1760069" y="5181320"/>
              <a:ext cx="33855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現在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27" name="テキスト ボックス 326"/>
            <p:cNvSpPr txBox="1"/>
            <p:nvPr/>
          </p:nvSpPr>
          <p:spPr>
            <a:xfrm>
              <a:off x="6450209" y="4988624"/>
              <a:ext cx="33153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上記は「外壁」（</a:t>
              </a:r>
              <a:r>
                <a:rPr lang="en-US" altLang="ja-JP" sz="7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150</a:t>
              </a:r>
              <a:r>
                <a:rPr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㎡）のみの参考価格です。「屋根」は含まれません。</a:t>
              </a:r>
              <a:endPara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7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下地の種類や劣化状況によりかかる費用は異なります。</a:t>
              </a:r>
              <a:endPara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28" name="テキスト ボックス 327"/>
          <p:cNvSpPr txBox="1"/>
          <p:nvPr/>
        </p:nvSpPr>
        <p:spPr>
          <a:xfrm>
            <a:off x="182494" y="5473740"/>
            <a:ext cx="9484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耐用年数</a:t>
            </a:r>
            <a:r>
              <a:rPr lang="ja-JP" altLang="en-US" sz="2800" dirty="0" smtClean="0">
                <a:solidFill>
                  <a:srgbClr val="FF0000"/>
                </a:solidFill>
              </a:rPr>
              <a:t>が長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い塗料は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40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年間での塗替え回数が</a:t>
            </a:r>
            <a:r>
              <a:rPr lang="ja-JP" altLang="en-US" sz="2800" dirty="0" smtClean="0">
                <a:solidFill>
                  <a:srgbClr val="FF0000"/>
                </a:solidFill>
              </a:rPr>
              <a:t>少ない。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3600" dirty="0" smtClean="0">
                <a:solidFill>
                  <a:srgbClr val="FF0000"/>
                </a:solidFill>
              </a:rPr>
              <a:t>つまり、トータルコストが安い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00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211</Words>
  <Application>Microsoft Office PowerPoint</Application>
  <PresentationFormat>A4 210 x 297 mm</PresentationFormat>
  <Paragraphs>105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astecpaint</dc:creator>
  <cp:lastModifiedBy>Nimura06</cp:lastModifiedBy>
  <cp:revision>2</cp:revision>
  <cp:lastPrinted>2019-06-10T06:53:08Z</cp:lastPrinted>
  <dcterms:created xsi:type="dcterms:W3CDTF">2019-06-10T06:10:00Z</dcterms:created>
  <dcterms:modified xsi:type="dcterms:W3CDTF">2019-06-10T06:56:12Z</dcterms:modified>
</cp:coreProperties>
</file>